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2" r:id="rId20"/>
    <p:sldId id="275" r:id="rId21"/>
    <p:sldId id="278" r:id="rId22"/>
    <p:sldId id="276" r:id="rId23"/>
    <p:sldId id="277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3:59:49.470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1 24387,'157'4111'0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0:48.38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21 24477,'6285'0'0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1:02.515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31 0 24091,'0'1363'0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1:12.22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0 23335,'25'1440'0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1:17.826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0 24301,'6232'0'0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0:48.38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21 24477,'6285'0'0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1:02.515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31 0 24091,'0'1363'0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1:12.22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0 23335,'25'1440'0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1:17.826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0 24301,'6232'0'0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0:01.228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0 24406,'5499'0'0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0:09.055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0 24407,'289'4216'0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0:19.67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1 24352,'5551'53'0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1:32.88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21 24281,'7334'0'0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1:40.626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0 24159,'104'3195'0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2:31.06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46 24119,'52'3209'0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2:17.00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27 24455,'7418'-26'0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2:44.548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1 24575,'0'0'-8191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Freeform 28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lumMod val="75000"/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58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009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5698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4008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2651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7556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91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16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440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207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23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318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355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677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300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97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 8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895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customXml" Target="../ink/ink2.xm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customXml" Target="../ink/ink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customXml" Target="../ink/ink5.xml"/><Relationship Id="rId7" Type="http://schemas.openxmlformats.org/officeDocument/2006/relationships/customXml" Target="../ink/ink7.xml"/><Relationship Id="rId12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11" Type="http://schemas.openxmlformats.org/officeDocument/2006/relationships/customXml" Target="../ink/ink9.xml"/><Relationship Id="rId5" Type="http://schemas.openxmlformats.org/officeDocument/2006/relationships/customXml" Target="../ink/ink6.xml"/><Relationship Id="rId10" Type="http://schemas.openxmlformats.org/officeDocument/2006/relationships/image" Target="../media/image22.png"/><Relationship Id="rId4" Type="http://schemas.openxmlformats.org/officeDocument/2006/relationships/image" Target="../media/image19.png"/><Relationship Id="rId9" Type="http://schemas.openxmlformats.org/officeDocument/2006/relationships/customXml" Target="../ink/ink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7" Type="http://schemas.openxmlformats.org/officeDocument/2006/relationships/customXml" Target="../ink/ink12.xml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11" Type="http://schemas.openxmlformats.org/officeDocument/2006/relationships/image" Target="../media/image2.png"/><Relationship Id="rId5" Type="http://schemas.openxmlformats.org/officeDocument/2006/relationships/customXml" Target="../ink/ink11.xml"/><Relationship Id="rId10" Type="http://schemas.openxmlformats.org/officeDocument/2006/relationships/image" Target="../media/image28.png"/><Relationship Id="rId4" Type="http://schemas.openxmlformats.org/officeDocument/2006/relationships/image" Target="../media/image25.png"/><Relationship Id="rId9" Type="http://schemas.openxmlformats.org/officeDocument/2006/relationships/customXml" Target="../ink/ink13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customXml" Target="../ink/ink14.xml"/><Relationship Id="rId7" Type="http://schemas.openxmlformats.org/officeDocument/2006/relationships/customXml" Target="../ink/ink16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png"/><Relationship Id="rId5" Type="http://schemas.openxmlformats.org/officeDocument/2006/relationships/customXml" Target="../ink/ink15.xml"/><Relationship Id="rId10" Type="http://schemas.openxmlformats.org/officeDocument/2006/relationships/image" Target="../media/image32.png"/><Relationship Id="rId4" Type="http://schemas.openxmlformats.org/officeDocument/2006/relationships/image" Target="../media/image29.png"/><Relationship Id="rId9" Type="http://schemas.openxmlformats.org/officeDocument/2006/relationships/customXml" Target="../ink/ink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emo.nopcommerce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 err="1"/>
              <a:t>nopCommerce</a:t>
            </a:r>
            <a:r>
              <a:rPr dirty="0"/>
              <a:t> Automation Testing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Automation Framework using Selenium, TestNG, and Java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76EE7ED-9449-D328-21A2-345B63151398}"/>
              </a:ext>
            </a:extLst>
          </p:cNvPr>
          <p:cNvSpPr txBox="1">
            <a:spLocks/>
          </p:cNvSpPr>
          <p:nvPr/>
        </p:nvSpPr>
        <p:spPr>
          <a:xfrm>
            <a:off x="2583277" y="4793978"/>
            <a:ext cx="4374037" cy="6278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/>
              <a:t>PPT Prepared By: Ankush</a:t>
            </a:r>
            <a:endParaRPr lang="en-IN"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37E2B5-DF34-081F-FD52-57D2F46B3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87B3B-D635-A8D8-5AE9-5A654C3C3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197" y="260808"/>
            <a:ext cx="6649040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Validating and Fetching Data from excel file and filling empty fields here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9A1C87-D0FE-28DA-0849-2F852DBAA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925" y="1841337"/>
            <a:ext cx="8137426" cy="457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562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49E96-CBC1-392A-2E7D-D9C29F09E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AFE5B-C0C3-8B86-AD6C-DE7E8870B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184" y="232528"/>
            <a:ext cx="6347714" cy="1320800"/>
          </a:xfrm>
        </p:spPr>
        <p:txBody>
          <a:bodyPr>
            <a:normAutofit/>
          </a:bodyPr>
          <a:lstStyle/>
          <a:p>
            <a:r>
              <a:rPr lang="en-US" dirty="0"/>
              <a:t>Clicking on Submit Register button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8D7161-163F-5842-9E52-0EE515245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61" y="1553328"/>
            <a:ext cx="8570478" cy="482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439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A503D5-D463-E60F-112C-EEDBBD4EB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4A4D4-4E18-DD8A-6211-5114CEDFB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345650"/>
            <a:ext cx="6347714" cy="1162639"/>
          </a:xfrm>
        </p:spPr>
        <p:txBody>
          <a:bodyPr>
            <a:normAutofit fontScale="90000"/>
          </a:bodyPr>
          <a:lstStyle/>
          <a:p>
            <a:r>
              <a:rPr lang="en-US" dirty="0"/>
              <a:t>Validating Edge Case If email already registered</a:t>
            </a: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1632FC-7704-50E5-1B51-9DB424460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02" y="1593129"/>
            <a:ext cx="8556396" cy="481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878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419EF-F81D-F1E6-4A87-85068BF57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129D6-B772-1AAF-D5CE-D3B5FC0DD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Validating login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BA1C17-5EE5-E106-4F26-4D1DABDC3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08" y="1508289"/>
            <a:ext cx="8263584" cy="464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755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78CF8C-50D9-8D06-1C80-703BE624C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3ECB4-80F6-56AC-05DD-E1E549351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04247"/>
            <a:ext cx="6347714" cy="1320800"/>
          </a:xfrm>
        </p:spPr>
        <p:txBody>
          <a:bodyPr>
            <a:normAutofit/>
          </a:bodyPr>
          <a:lstStyle/>
          <a:p>
            <a:r>
              <a:rPr lang="en-US" dirty="0"/>
              <a:t>Validating Different Categories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2D3797-8238-ADB9-65C1-BADC188B6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022" y="1732437"/>
            <a:ext cx="7969956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932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17F1C-AA2E-7EF8-1EA9-FBAA61B1A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E6BC1-F9C1-B582-7958-EC0598A48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04247"/>
            <a:ext cx="6347714" cy="1320800"/>
          </a:xfrm>
        </p:spPr>
        <p:txBody>
          <a:bodyPr>
            <a:normAutofit/>
          </a:bodyPr>
          <a:lstStyle/>
          <a:p>
            <a:r>
              <a:rPr lang="en-US" dirty="0"/>
              <a:t>Validating Hover on Categories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DA09F0-AAEE-6E8D-03D2-0A55356E5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837" y="1525047"/>
            <a:ext cx="8422325" cy="473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539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E3194-A891-B79C-DD46-B284F940E6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9BB8-8A93-21A5-5CDA-056EF71B0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Validating add to cart button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BEFE42-C789-9D87-D70C-56316F177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51" y="1595683"/>
            <a:ext cx="8271497" cy="465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859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911CB6-AADB-61A2-7173-80D5D1183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92750-DA9F-85E2-3242-6012A47D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329349"/>
            <a:ext cx="6347714" cy="1320800"/>
          </a:xfrm>
        </p:spPr>
        <p:txBody>
          <a:bodyPr>
            <a:normAutofit/>
          </a:bodyPr>
          <a:lstStyle/>
          <a:p>
            <a:r>
              <a:rPr lang="en-US" dirty="0"/>
              <a:t>Hovering on Shopping Cart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85FABD-356A-7CA6-93F5-19215F050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43" y="1300900"/>
            <a:ext cx="8589913" cy="483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70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12DFC-1E54-CDDE-EDB0-2559F6BDC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10502-FF98-9F54-A1A6-3A352F607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Validating Checkout Flow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AEDC33-D7FF-A3A9-A97B-ED065838D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634" y="1542166"/>
            <a:ext cx="8177752" cy="459998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6D7BE3DB-4D0D-AD5F-DA70-8A3E7B12C298}"/>
                  </a:ext>
                </a:extLst>
              </p14:cNvPr>
              <p14:cNvContentPartPr/>
              <p14:nvPr/>
            </p14:nvContentPartPr>
            <p14:xfrm>
              <a:off x="5618197" y="4373625"/>
              <a:ext cx="56880" cy="148032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6D7BE3DB-4D0D-AD5F-DA70-8A3E7B12C29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00197" y="4355985"/>
                <a:ext cx="92520" cy="151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801E7604-4720-EDD3-3AF2-F4A4AA4A7C07}"/>
                  </a:ext>
                </a:extLst>
              </p14:cNvPr>
              <p14:cNvContentPartPr/>
              <p14:nvPr/>
            </p14:nvContentPartPr>
            <p14:xfrm>
              <a:off x="5599477" y="4364625"/>
              <a:ext cx="1980000" cy="72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801E7604-4720-EDD3-3AF2-F4A4AA4A7C0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581477" y="4328625"/>
                <a:ext cx="20156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68B2EE58-12A2-2696-84F5-0CE228826E93}"/>
                  </a:ext>
                </a:extLst>
              </p14:cNvPr>
              <p14:cNvContentPartPr/>
              <p14:nvPr/>
            </p14:nvContentPartPr>
            <p14:xfrm>
              <a:off x="7588117" y="4364625"/>
              <a:ext cx="104400" cy="151812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68B2EE58-12A2-2696-84F5-0CE228826E9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570477" y="4346625"/>
                <a:ext cx="140040" cy="155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45EA1C5-0A3D-6C22-CCDE-A0F674E8FA2C}"/>
                  </a:ext>
                </a:extLst>
              </p14:cNvPr>
              <p14:cNvContentPartPr/>
              <p14:nvPr/>
            </p14:nvContentPartPr>
            <p14:xfrm>
              <a:off x="5693797" y="5872305"/>
              <a:ext cx="1998360" cy="1980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45EA1C5-0A3D-6C22-CCDE-A0F674E8FA2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675797" y="5854665"/>
                <a:ext cx="2034000" cy="5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7610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43657-11C6-7134-E3B0-614BCB2F3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895A3-7E39-A46C-53B8-32570666E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18322"/>
            <a:ext cx="6347714" cy="1320800"/>
          </a:xfrm>
        </p:spPr>
        <p:txBody>
          <a:bodyPr>
            <a:normAutofit/>
          </a:bodyPr>
          <a:lstStyle/>
          <a:p>
            <a:r>
              <a:rPr lang="en-US" dirty="0"/>
              <a:t>Billing Address details entering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163971-1D18-EDBC-373D-2C670E385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610" y="1539122"/>
            <a:ext cx="8372050" cy="470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040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000" dirty="0"/>
              <a:t>Project Overview</a:t>
            </a:r>
          </a:p>
          <a:p>
            <a:r>
              <a:rPr sz="2000" dirty="0"/>
              <a:t>Tools &amp; Technologies</a:t>
            </a:r>
          </a:p>
          <a:p>
            <a:r>
              <a:rPr sz="2000" dirty="0"/>
              <a:t>Test Scenarios</a:t>
            </a:r>
          </a:p>
          <a:p>
            <a:r>
              <a:rPr sz="2000" dirty="0"/>
              <a:t>Framework Structure</a:t>
            </a:r>
          </a:p>
          <a:p>
            <a:r>
              <a:rPr sz="2000" dirty="0"/>
              <a:t>Test Case Execution Flow</a:t>
            </a:r>
          </a:p>
          <a:p>
            <a:r>
              <a:rPr sz="2000" dirty="0"/>
              <a:t>Reports &amp; Results</a:t>
            </a:r>
            <a:endParaRPr lang="en-US" sz="2000" dirty="0"/>
          </a:p>
          <a:p>
            <a:r>
              <a:rPr lang="en-US" sz="2000" dirty="0"/>
              <a:t>Screenshots of automation</a:t>
            </a:r>
            <a:endParaRPr sz="2000" dirty="0"/>
          </a:p>
          <a:p>
            <a:endParaRPr sz="20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657F09-22E6-8797-C160-B9179F8AC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C8267-30F9-30D5-FD0A-BD01DB7C8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Order Placed Successfully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F43693-B638-99B9-10A2-B526ED0EC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" y="1447799"/>
            <a:ext cx="8534401" cy="480060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E369CFDA-8D9B-0B80-218F-80293197A0DB}"/>
                  </a:ext>
                </a:extLst>
              </p14:cNvPr>
              <p14:cNvContentPartPr/>
              <p14:nvPr/>
            </p14:nvContentPartPr>
            <p14:xfrm>
              <a:off x="3223477" y="3704385"/>
              <a:ext cx="2640600" cy="7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E369CFDA-8D9B-0B80-218F-80293197A0D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05837" y="3668385"/>
                <a:ext cx="26762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9C426EAC-4057-2153-D80D-436E08F605B5}"/>
                  </a:ext>
                </a:extLst>
              </p14:cNvPr>
              <p14:cNvContentPartPr/>
              <p14:nvPr/>
            </p14:nvContentPartPr>
            <p14:xfrm>
              <a:off x="3214477" y="3704385"/>
              <a:ext cx="37800" cy="11502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C426EAC-4057-2153-D80D-436E08F605B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196477" y="3686385"/>
                <a:ext cx="73440" cy="11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2DA2818C-D71A-5B5C-B02C-CFD9A021EC40}"/>
                  </a:ext>
                </a:extLst>
              </p14:cNvPr>
              <p14:cNvContentPartPr/>
              <p14:nvPr/>
            </p14:nvContentPartPr>
            <p14:xfrm>
              <a:off x="5901157" y="3720945"/>
              <a:ext cx="19080" cy="115560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2DA2818C-D71A-5B5C-B02C-CFD9A021EC40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83157" y="3702945"/>
                <a:ext cx="54720" cy="11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09C8B3E-002B-9DAF-3614-14A7570EC2BB}"/>
                  </a:ext>
                </a:extLst>
              </p14:cNvPr>
              <p14:cNvContentPartPr/>
              <p14:nvPr/>
            </p14:nvContentPartPr>
            <p14:xfrm>
              <a:off x="3251917" y="4873305"/>
              <a:ext cx="2670840" cy="97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09C8B3E-002B-9DAF-3614-14A7570EC2B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233917" y="4855665"/>
                <a:ext cx="270648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0EF83F02-3F07-0D45-AF1D-B13573EEF1CA}"/>
                  </a:ext>
                </a:extLst>
              </p14:cNvPr>
              <p14:cNvContentPartPr/>
              <p14:nvPr/>
            </p14:nvContentPartPr>
            <p14:xfrm>
              <a:off x="5891437" y="3713745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0EF83F02-3F07-0D45-AF1D-B13573EEF1C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873797" y="3696105"/>
                <a:ext cx="36000" cy="3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8988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67136-748E-2864-501F-14DEC615A4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69AD5-0818-F832-B580-33E96FF46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364503"/>
            <a:ext cx="6347714" cy="1320800"/>
          </a:xfrm>
        </p:spPr>
        <p:txBody>
          <a:bodyPr>
            <a:normAutofit/>
          </a:bodyPr>
          <a:lstStyle/>
          <a:p>
            <a:r>
              <a:rPr lang="en-US" dirty="0"/>
              <a:t>All Test Cases Passed</a:t>
            </a:r>
            <a:br>
              <a:rPr lang="en-US" dirty="0"/>
            </a:br>
            <a:r>
              <a:rPr lang="en-US" dirty="0"/>
              <a:t>Extent Report</a:t>
            </a:r>
            <a:endParaRPr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76C1E42-0980-E71B-B4D8-B0EA5864D3E0}"/>
                  </a:ext>
                </a:extLst>
              </p14:cNvPr>
              <p14:cNvContentPartPr/>
              <p14:nvPr/>
            </p14:nvContentPartPr>
            <p14:xfrm>
              <a:off x="320437" y="4996065"/>
              <a:ext cx="2262960" cy="7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4872BA3-FE4C-D745-77D0-90835AD2738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2797" y="4960065"/>
                <a:ext cx="22986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7149F7DD-8297-D581-481F-D8BD25D1E62C}"/>
                  </a:ext>
                </a:extLst>
              </p14:cNvPr>
              <p14:cNvContentPartPr/>
              <p14:nvPr/>
            </p14:nvContentPartPr>
            <p14:xfrm>
              <a:off x="2582677" y="5005425"/>
              <a:ext cx="720" cy="4910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834229E-BC62-812B-3163-FBF2404121F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46677" y="4987425"/>
                <a:ext cx="72000" cy="5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EB38A0BF-2221-5AD1-3E19-F5E4DE724ABD}"/>
                  </a:ext>
                </a:extLst>
              </p14:cNvPr>
              <p14:cNvContentPartPr/>
              <p14:nvPr/>
            </p14:nvContentPartPr>
            <p14:xfrm>
              <a:off x="320437" y="4986705"/>
              <a:ext cx="9720" cy="5187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7B87D576-20EF-95C2-655F-84C6DD52B62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2797" y="4968705"/>
                <a:ext cx="45360" cy="55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CBA963E0-1264-D457-9AD0-9B2B0A6B4C11}"/>
                  </a:ext>
                </a:extLst>
              </p14:cNvPr>
              <p14:cNvContentPartPr/>
              <p14:nvPr/>
            </p14:nvContentPartPr>
            <p14:xfrm>
              <a:off x="329797" y="5514465"/>
              <a:ext cx="224352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30C2F0C-3653-DFA8-974B-F3C1DEE0374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1797" y="5496465"/>
                <a:ext cx="2279160" cy="360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EAC7D686-1105-7E2F-4B36-6B636C8D46A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t="5057" b="5653"/>
          <a:stretch>
            <a:fillRect/>
          </a:stretch>
        </p:blipFill>
        <p:spPr>
          <a:xfrm>
            <a:off x="215467" y="1685303"/>
            <a:ext cx="8713065" cy="437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512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47E6E-85EF-5CBA-0A17-E6A6C9B48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5FCD6-13CE-0705-8585-974A9EEF6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364503"/>
            <a:ext cx="6347714" cy="1320800"/>
          </a:xfrm>
        </p:spPr>
        <p:txBody>
          <a:bodyPr>
            <a:normAutofit/>
          </a:bodyPr>
          <a:lstStyle/>
          <a:p>
            <a:r>
              <a:rPr lang="en-US" dirty="0"/>
              <a:t>All Test Cases Passed</a:t>
            </a:r>
            <a:br>
              <a:rPr lang="en-US" dirty="0"/>
            </a:br>
            <a:r>
              <a:rPr lang="en-US" dirty="0"/>
              <a:t>Console Logs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F3ABF8-134D-AFBB-01A7-C87D9F633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04" y="1616696"/>
            <a:ext cx="8380429" cy="471399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4872BA3-FE4C-D745-77D0-90835AD27383}"/>
                  </a:ext>
                </a:extLst>
              </p14:cNvPr>
              <p14:cNvContentPartPr/>
              <p14:nvPr/>
            </p14:nvContentPartPr>
            <p14:xfrm>
              <a:off x="320437" y="5194029"/>
              <a:ext cx="2262960" cy="7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4872BA3-FE4C-D745-77D0-90835AD2738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2437" y="5158029"/>
                <a:ext cx="22986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834229E-BC62-812B-3163-FBF2404121FD}"/>
                  </a:ext>
                </a:extLst>
              </p14:cNvPr>
              <p14:cNvContentPartPr/>
              <p14:nvPr/>
            </p14:nvContentPartPr>
            <p14:xfrm>
              <a:off x="2582677" y="5231673"/>
              <a:ext cx="720" cy="4910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834229E-BC62-812B-3163-FBF2404121F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46677" y="5213673"/>
                <a:ext cx="72000" cy="5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7B87D576-20EF-95C2-655F-84C6DD52B626}"/>
                  </a:ext>
                </a:extLst>
              </p14:cNvPr>
              <p14:cNvContentPartPr/>
              <p14:nvPr/>
            </p14:nvContentPartPr>
            <p14:xfrm>
              <a:off x="320437" y="5222377"/>
              <a:ext cx="9720" cy="5187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7B87D576-20EF-95C2-655F-84C6DD52B62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1745" y="5204377"/>
                <a:ext cx="46731" cy="55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F30C2F0C-3653-DFA8-974B-F3C1DEE03744}"/>
                  </a:ext>
                </a:extLst>
              </p14:cNvPr>
              <p14:cNvContentPartPr/>
              <p14:nvPr/>
            </p14:nvContentPartPr>
            <p14:xfrm>
              <a:off x="329797" y="5748608"/>
              <a:ext cx="224352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30C2F0C-3653-DFA8-974B-F3C1DEE0374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1800" y="5730608"/>
                <a:ext cx="2279154" cy="3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7437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CD90E-D0DB-6C98-24AA-7118443806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B1FA9-C876-DE3C-7DE8-A11CCB70F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302" y="2702350"/>
            <a:ext cx="4301766" cy="1709393"/>
          </a:xfrm>
        </p:spPr>
        <p:txBody>
          <a:bodyPr>
            <a:noAutofit/>
          </a:bodyPr>
          <a:lstStyle/>
          <a:p>
            <a:r>
              <a:rPr lang="en-US" sz="6600" dirty="0"/>
              <a:t>Thank You</a:t>
            </a:r>
            <a:endParaRPr sz="6600" dirty="0"/>
          </a:p>
        </p:txBody>
      </p:sp>
    </p:spTree>
    <p:extLst>
      <p:ext uri="{BB962C8B-B14F-4D97-AF65-F5344CB8AC3E}">
        <p14:creationId xmlns:p14="http://schemas.microsoft.com/office/powerpoint/2010/main" val="2743879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8" y="2160590"/>
            <a:ext cx="7290063" cy="3880773"/>
          </a:xfrm>
        </p:spPr>
        <p:txBody>
          <a:bodyPr>
            <a:normAutofit/>
          </a:bodyPr>
          <a:lstStyle/>
          <a:p>
            <a:r>
              <a:rPr sz="2000" dirty="0"/>
              <a:t>Application: </a:t>
            </a:r>
            <a:r>
              <a:rPr sz="2000" dirty="0" err="1"/>
              <a:t>nopCommerce</a:t>
            </a:r>
            <a:r>
              <a:rPr sz="2000" dirty="0"/>
              <a:t> </a:t>
            </a:r>
            <a:r>
              <a:rPr sz="2000" i="1" dirty="0"/>
              <a:t>(</a:t>
            </a:r>
            <a:r>
              <a:rPr sz="2000" i="1" dirty="0">
                <a:hlinkClick r:id="rId2"/>
              </a:rPr>
              <a:t>https://demo.nopcommerce.com</a:t>
            </a:r>
            <a:r>
              <a:rPr sz="2000" i="1" dirty="0"/>
              <a:t>)</a:t>
            </a:r>
          </a:p>
          <a:p>
            <a:r>
              <a:rPr sz="2000" dirty="0"/>
              <a:t>Testing Approach: Automated Functional Testing</a:t>
            </a:r>
          </a:p>
          <a:p>
            <a:r>
              <a:rPr sz="2000" dirty="0"/>
              <a:t>Test Framework: Selenium WebDriver + TestNG</a:t>
            </a:r>
            <a:r>
              <a:rPr lang="en-US" sz="2000" dirty="0"/>
              <a:t>/Cucumber</a:t>
            </a:r>
            <a:endParaRPr sz="2000" dirty="0"/>
          </a:p>
          <a:p>
            <a:r>
              <a:rPr sz="2000" dirty="0"/>
              <a:t>Data Handling: Excel Integration</a:t>
            </a:r>
          </a:p>
          <a:p>
            <a:r>
              <a:rPr sz="2000" dirty="0"/>
              <a:t>Reports: TestNG Listeners (Extent Reports)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Tools &amp;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000" dirty="0"/>
              <a:t>Java (Programming Language)</a:t>
            </a:r>
          </a:p>
          <a:p>
            <a:r>
              <a:rPr sz="2000" dirty="0"/>
              <a:t>Selenium WebDriver (Automation Tool)</a:t>
            </a:r>
            <a:endParaRPr lang="en-US" sz="2000" dirty="0"/>
          </a:p>
          <a:p>
            <a:r>
              <a:rPr lang="en-US" sz="2000" dirty="0"/>
              <a:t>Cucumber (</a:t>
            </a:r>
            <a:r>
              <a:rPr lang="en-US" sz="2000"/>
              <a:t>BDD framework)</a:t>
            </a:r>
            <a:endParaRPr sz="2000" dirty="0"/>
          </a:p>
          <a:p>
            <a:r>
              <a:rPr sz="2000" dirty="0"/>
              <a:t>TestNG (Test Framework)</a:t>
            </a:r>
          </a:p>
          <a:p>
            <a:r>
              <a:rPr sz="2000" dirty="0"/>
              <a:t>Apache POI (Excel Integration)</a:t>
            </a:r>
          </a:p>
          <a:p>
            <a:r>
              <a:rPr sz="2000" dirty="0"/>
              <a:t>Maven (Build Tool)</a:t>
            </a:r>
          </a:p>
          <a:p>
            <a:r>
              <a:rPr sz="2000" dirty="0"/>
              <a:t>Extent Reports (Reporting)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Test Scenarios Covered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sz="2000" dirty="0"/>
              <a:t>Register Test Case</a:t>
            </a:r>
            <a:r>
              <a:rPr lang="en-US" sz="2000" dirty="0"/>
              <a:t> (with new and existing data)</a:t>
            </a:r>
            <a:endParaRPr sz="2000" dirty="0"/>
          </a:p>
          <a:p>
            <a:r>
              <a:rPr sz="2000" dirty="0"/>
              <a:t>Login Test Case (Valid &amp; Invalid)</a:t>
            </a:r>
          </a:p>
          <a:p>
            <a:r>
              <a:rPr sz="2000" dirty="0" err="1"/>
              <a:t>SubModules</a:t>
            </a:r>
            <a:r>
              <a:rPr lang="en-US" sz="2000" dirty="0"/>
              <a:t>/Categories</a:t>
            </a:r>
            <a:r>
              <a:rPr sz="2000" dirty="0"/>
              <a:t> Verification</a:t>
            </a:r>
          </a:p>
          <a:p>
            <a:r>
              <a:rPr sz="2000" dirty="0"/>
              <a:t>Hover on Computers </a:t>
            </a:r>
            <a:r>
              <a:rPr lang="en-US" sz="2000" dirty="0"/>
              <a:t>Category</a:t>
            </a:r>
            <a:endParaRPr sz="2000" dirty="0"/>
          </a:p>
          <a:p>
            <a:r>
              <a:rPr lang="en-US" sz="2000" dirty="0"/>
              <a:t>Click on </a:t>
            </a:r>
            <a:r>
              <a:rPr sz="2000" dirty="0"/>
              <a:t>Desktop</a:t>
            </a:r>
            <a:endParaRPr lang="en-US" sz="2000" dirty="0"/>
          </a:p>
          <a:p>
            <a:r>
              <a:rPr lang="en-US" sz="2000" dirty="0"/>
              <a:t>Select a product (product details fetched from excel)</a:t>
            </a:r>
          </a:p>
          <a:p>
            <a:r>
              <a:rPr lang="en-IN" sz="2000" dirty="0"/>
              <a:t>Add to Cart</a:t>
            </a:r>
            <a:endParaRPr sz="2000" dirty="0"/>
          </a:p>
          <a:p>
            <a:r>
              <a:rPr sz="2000" dirty="0"/>
              <a:t>Shopping Cart Verification</a:t>
            </a:r>
          </a:p>
          <a:p>
            <a:r>
              <a:rPr sz="2000" dirty="0"/>
              <a:t>Checkout Process</a:t>
            </a:r>
            <a:r>
              <a:rPr lang="en-US" sz="2000" dirty="0"/>
              <a:t> Verification</a:t>
            </a:r>
            <a:endParaRPr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51774"/>
            <a:ext cx="6347713" cy="1320800"/>
          </a:xfrm>
        </p:spPr>
        <p:txBody>
          <a:bodyPr/>
          <a:lstStyle/>
          <a:p>
            <a:r>
              <a:rPr dirty="0"/>
              <a:t>Framework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8" y="947263"/>
            <a:ext cx="6347714" cy="3880773"/>
          </a:xfrm>
        </p:spPr>
        <p:txBody>
          <a:bodyPr>
            <a:normAutofit/>
          </a:bodyPr>
          <a:lstStyle/>
          <a:p>
            <a:r>
              <a:rPr sz="2000" dirty="0" err="1"/>
              <a:t>baseTest</a:t>
            </a:r>
            <a:r>
              <a:rPr sz="2000" dirty="0"/>
              <a:t> – Contains </a:t>
            </a:r>
            <a:r>
              <a:rPr sz="2000" dirty="0" err="1"/>
              <a:t>BaseTest</a:t>
            </a:r>
            <a:r>
              <a:rPr sz="2000" dirty="0"/>
              <a:t> class for WebDriver setup</a:t>
            </a:r>
          </a:p>
          <a:p>
            <a:r>
              <a:rPr sz="2000" dirty="0"/>
              <a:t>pages – Page Object classes for Register, Login, Cart, etc.</a:t>
            </a:r>
          </a:p>
          <a:p>
            <a:r>
              <a:rPr sz="2000" dirty="0" err="1"/>
              <a:t>excel_Integration</a:t>
            </a:r>
            <a:r>
              <a:rPr sz="2000" dirty="0"/>
              <a:t> – Handles test data from Excel</a:t>
            </a:r>
          </a:p>
          <a:p>
            <a:r>
              <a:rPr sz="2000" dirty="0" err="1"/>
              <a:t>testCases</a:t>
            </a:r>
            <a:r>
              <a:rPr sz="2000" dirty="0"/>
              <a:t> – Contains test classes (AllTestCase.java)</a:t>
            </a:r>
          </a:p>
          <a:p>
            <a:r>
              <a:rPr sz="2000" dirty="0" err="1"/>
              <a:t>testUtilities</a:t>
            </a:r>
            <a:r>
              <a:rPr sz="2000" dirty="0"/>
              <a:t> – Custom listeners &amp; reporting utilities</a:t>
            </a:r>
          </a:p>
          <a:p>
            <a:r>
              <a:rPr sz="2000" dirty="0"/>
              <a:t>resources – Test data files (Excel)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10E1D0-CA15-A3E2-8DE9-7D694E3DF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470" y="4214992"/>
            <a:ext cx="4617575" cy="25973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Test Case Execution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000" dirty="0" err="1"/>
              <a:t>BaseTest</a:t>
            </a:r>
            <a:r>
              <a:rPr sz="2000" dirty="0"/>
              <a:t> initializes WebDriver</a:t>
            </a:r>
          </a:p>
          <a:p>
            <a:r>
              <a:rPr sz="2000" dirty="0"/>
              <a:t>Test data fetched from Excel</a:t>
            </a:r>
          </a:p>
          <a:p>
            <a:r>
              <a:rPr sz="2000" dirty="0"/>
              <a:t>Page Object classes handle UI interaction</a:t>
            </a:r>
          </a:p>
          <a:p>
            <a:r>
              <a:rPr sz="2000" dirty="0"/>
              <a:t>Assertions validate expected vs actual results</a:t>
            </a:r>
          </a:p>
          <a:p>
            <a:r>
              <a:rPr sz="2000" dirty="0"/>
              <a:t>Reports generated using Listeners</a:t>
            </a:r>
            <a:r>
              <a:rPr lang="en-US" sz="2000" dirty="0"/>
              <a:t>, Extent Report</a:t>
            </a:r>
            <a:endParaRPr sz="2000" dirty="0"/>
          </a:p>
          <a:p>
            <a:r>
              <a:rPr sz="2000" dirty="0"/>
              <a:t>Screenshots captured for failures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312827"/>
            <a:ext cx="6347713" cy="1320800"/>
          </a:xfrm>
        </p:spPr>
        <p:txBody>
          <a:bodyPr/>
          <a:lstStyle/>
          <a:p>
            <a:r>
              <a:rPr dirty="0"/>
              <a:t>Reports &amp;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003359"/>
            <a:ext cx="6686747" cy="3880773"/>
          </a:xfrm>
        </p:spPr>
        <p:txBody>
          <a:bodyPr>
            <a:normAutofit/>
          </a:bodyPr>
          <a:lstStyle/>
          <a:p>
            <a:r>
              <a:rPr sz="2000" dirty="0"/>
              <a:t>Automated reports generated using TestNG Listeners</a:t>
            </a:r>
          </a:p>
          <a:p>
            <a:r>
              <a:rPr sz="2000" dirty="0"/>
              <a:t>Extent Reports used for detailed HTML reports</a:t>
            </a:r>
          </a:p>
          <a:p>
            <a:r>
              <a:rPr sz="2000" dirty="0"/>
              <a:t>Includes pass/fail status, execution time, and logs</a:t>
            </a:r>
          </a:p>
          <a:p>
            <a:r>
              <a:rPr sz="2000" dirty="0"/>
              <a:t>Supports screenshot embedding for failures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316FE7-E037-2F0D-1728-8393692FD7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973" b="5418"/>
          <a:stretch>
            <a:fillRect/>
          </a:stretch>
        </p:blipFill>
        <p:spPr>
          <a:xfrm>
            <a:off x="310612" y="2818613"/>
            <a:ext cx="8041536" cy="360103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Clicked on register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FEA39A-0D21-C60B-4F41-52D928744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52" y="1584096"/>
            <a:ext cx="8292096" cy="46643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160</TotalTime>
  <Words>367</Words>
  <Application>Microsoft Office PowerPoint</Application>
  <PresentationFormat>On-screen Show (4:3)</PresentationFormat>
  <Paragraphs>69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Trebuchet MS</vt:lpstr>
      <vt:lpstr>Wingdings 3</vt:lpstr>
      <vt:lpstr>Facet</vt:lpstr>
      <vt:lpstr>nopCommerce Automation Testing Project</vt:lpstr>
      <vt:lpstr>Agenda</vt:lpstr>
      <vt:lpstr>Project Overview</vt:lpstr>
      <vt:lpstr>Tools &amp; Technologies</vt:lpstr>
      <vt:lpstr>Test Scenarios Covered</vt:lpstr>
      <vt:lpstr>Framework Structure</vt:lpstr>
      <vt:lpstr>Test Case Execution Flow</vt:lpstr>
      <vt:lpstr>Reports &amp; Results</vt:lpstr>
      <vt:lpstr>Clicked on register</vt:lpstr>
      <vt:lpstr>Validating and Fetching Data from excel file and filling empty fields here</vt:lpstr>
      <vt:lpstr>Clicking on Submit Register button</vt:lpstr>
      <vt:lpstr>Validating Edge Case If email already registered</vt:lpstr>
      <vt:lpstr>Validating login</vt:lpstr>
      <vt:lpstr>Validating Different Categories</vt:lpstr>
      <vt:lpstr>Validating Hover on Categories</vt:lpstr>
      <vt:lpstr>Validating add to cart button</vt:lpstr>
      <vt:lpstr>Hovering on Shopping Cart</vt:lpstr>
      <vt:lpstr>Validating Checkout Flow</vt:lpstr>
      <vt:lpstr>Billing Address details entering</vt:lpstr>
      <vt:lpstr>Order Placed Successfully</vt:lpstr>
      <vt:lpstr>All Test Cases Passed Extent Report</vt:lpstr>
      <vt:lpstr>All Test Cases Passed Console Logs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Ankush .</cp:lastModifiedBy>
  <cp:revision>54</cp:revision>
  <dcterms:created xsi:type="dcterms:W3CDTF">2013-01-27T09:14:16Z</dcterms:created>
  <dcterms:modified xsi:type="dcterms:W3CDTF">2025-09-09T05:08:35Z</dcterms:modified>
  <cp:category/>
</cp:coreProperties>
</file>

<file path=docProps/thumbnail.jpeg>
</file>